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1" r:id="rId5"/>
    <p:sldId id="263" r:id="rId6"/>
    <p:sldId id="264" r:id="rId7"/>
    <p:sldId id="265" r:id="rId8"/>
    <p:sldId id="282" r:id="rId9"/>
    <p:sldId id="283" r:id="rId10"/>
    <p:sldId id="284" r:id="rId11"/>
    <p:sldId id="285" r:id="rId12"/>
    <p:sldId id="266" r:id="rId13"/>
    <p:sldId id="286" r:id="rId14"/>
    <p:sldId id="287" r:id="rId15"/>
    <p:sldId id="288" r:id="rId16"/>
    <p:sldId id="289" r:id="rId17"/>
    <p:sldId id="290" r:id="rId18"/>
    <p:sldId id="267" r:id="rId19"/>
    <p:sldId id="291" r:id="rId20"/>
    <p:sldId id="292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3E8"/>
    <a:srgbClr val="AC1476"/>
    <a:srgbClr val="65075A"/>
    <a:srgbClr val="43053C"/>
    <a:srgbClr val="4472C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063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=""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5000" b="1" kern="1200" spc="100" baseline="0" dirty="0" smtClean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零基础</a:t>
            </a:r>
            <a:r>
              <a:rPr lang="zh-CN" altLang="en-US" sz="5000" b="1" kern="1200" spc="100" baseline="0" dirty="0" smtClean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学交互设计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=""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=""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=""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=""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=""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=""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=""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=""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=""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47148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通过用户调研、竞品分析确定产品功能需求范围后，制作产品原型有很重要的意义。原型是一种让用户提前体验产品、交流设计构想、展示复杂系统的方式。就本质而言，原型是一种沟通工具。</a:t>
            </a:r>
            <a:endParaRPr lang="en-US" altLang="zh-CN" sz="2400" dirty="0" smtClean="0"/>
          </a:p>
        </p:txBody>
      </p:sp>
      <p:sp>
        <p:nvSpPr>
          <p:cNvPr id="9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交互设计的基本流程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产品原型设计</a:t>
            </a:r>
            <a:endParaRPr lang="zh-CN" altLang="en-US" sz="2400" dirty="0"/>
          </a:p>
        </p:txBody>
      </p:sp>
      <p:pic>
        <p:nvPicPr>
          <p:cNvPr id="1026" name="Picture 2" descr="snap115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6425" y="1543050"/>
            <a:ext cx="2767012" cy="462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96893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在产品的交互行为流程设计过程中，要尽量减少用户完成某项任务时所要经历的流程数量，从而尽可能快的达到任务目的，为用户带来便捷的操作体验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产品交互行为流程设计原则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减少用户行为数量</a:t>
            </a:r>
            <a:endParaRPr lang="zh-CN" altLang="en-US" sz="2400" dirty="0"/>
          </a:p>
        </p:txBody>
      </p:sp>
      <p:pic>
        <p:nvPicPr>
          <p:cNvPr id="2050" name="Picture 2" descr="snap114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7" y="3228975"/>
            <a:ext cx="1512189" cy="272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snap114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3228975"/>
            <a:ext cx="1548194" cy="272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snap145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57725" y="3228147"/>
            <a:ext cx="3600450" cy="271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34971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交互就是人和产品系统进行互动的过程，当用户通过点击、滑动、输入等操作方式告诉系统正在执行的操作时，系统也应该通过动态表现、切换界面、弹出信息提示等形式来反馈用户的行为。</a:t>
            </a:r>
            <a:endParaRPr lang="en-US" altLang="zh-CN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产品交互行为流程设计原则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为用户行为设计及时反馈</a:t>
            </a:r>
            <a:endParaRPr lang="zh-CN" altLang="en-US" sz="2400" dirty="0"/>
          </a:p>
        </p:txBody>
      </p:sp>
      <p:pic>
        <p:nvPicPr>
          <p:cNvPr id="3074" name="Picture 2" descr="snap114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4523" y="3157538"/>
            <a:ext cx="1591503" cy="286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snap114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71949" y="3160955"/>
            <a:ext cx="3571876" cy="283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71051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产品交互设计中，使用选择项代替文本输入；使用指纹来代替密码输入；使用第三方登录来代替邮箱登录；将操作区域放置在拇指热区；将可点击区域做得比图标更大；使用滑动操作代替点击操作等，这些都是为了降低用户的行为难度，方便用户在使用产品时更快的达成目标。</a:t>
            </a:r>
            <a:endParaRPr lang="en-US" altLang="zh-CN" sz="2400" dirty="0" smtClean="0"/>
          </a:p>
        </p:txBody>
      </p:sp>
      <p:sp>
        <p:nvSpPr>
          <p:cNvPr id="13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产品交互行为流程设计原则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降低用户行为难度</a:t>
            </a:r>
            <a:endParaRPr lang="zh-CN" altLang="en-US" sz="2400" dirty="0"/>
          </a:p>
        </p:txBody>
      </p:sp>
      <p:pic>
        <p:nvPicPr>
          <p:cNvPr id="4098" name="Picture 2" descr="snap145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5912" y="3551912"/>
            <a:ext cx="3432685" cy="258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snap114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7862" y="3563911"/>
            <a:ext cx="1457326" cy="258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98489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当用户做出某个行为时，总是希望得到及时的回应，如果等待时间过长，很容易出现焦躁的情绪，从而放弃任务，影响产品的用户体验。但是现实中，由于硬件性能、网络情况、技术原因难免会出现反应时间过长，这个时候可以通过异步处理和预加载的机制去减少等待时间，实在减少不了的，可以用有趣动画等形式，减少用户等待过程中的负面情绪。</a:t>
            </a:r>
            <a:endParaRPr lang="zh-CN" altLang="en-US" sz="2400" dirty="0" smtClean="0"/>
          </a:p>
        </p:txBody>
      </p:sp>
      <p:sp>
        <p:nvSpPr>
          <p:cNvPr id="17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产品交互行为流程设计原则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减少用户等待时间</a:t>
            </a:r>
            <a:endParaRPr lang="zh-CN" altLang="en-US" sz="2400" dirty="0"/>
          </a:p>
        </p:txBody>
      </p:sp>
      <p:pic>
        <p:nvPicPr>
          <p:cNvPr id="5122" name="Picture 2" descr="snap063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1575" y="4293870"/>
            <a:ext cx="2085975" cy="166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snap063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1862" y="4293869"/>
            <a:ext cx="2085975" cy="166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snap0638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3577" y="4293871"/>
            <a:ext cx="2085975" cy="166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43743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用户在使用产品的过程中，突然弹出个临时对话框，提示软件更新、或者让需要去应用商店评价软件，不少人都会抓狂吧。如果一定要通过临时对话框提示用户去执行某个操作，一定要选择一个合适的时机，例如将软件更新的提示放在打开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的时候。</a:t>
            </a:r>
            <a:endParaRPr lang="zh-CN" altLang="en-US" sz="2400" dirty="0" smtClean="0"/>
          </a:p>
        </p:txBody>
      </p:sp>
      <p:sp>
        <p:nvSpPr>
          <p:cNvPr id="23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产品交互行为流程设计原则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不轻易中断用户行为</a:t>
            </a:r>
            <a:endParaRPr lang="zh-CN" altLang="en-US" sz="2400" dirty="0"/>
          </a:p>
        </p:txBody>
      </p:sp>
      <p:pic>
        <p:nvPicPr>
          <p:cNvPr id="6146" name="Picture 2" descr="snap114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1" y="3478569"/>
            <a:ext cx="1497787" cy="2698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snap114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4912" y="3478570"/>
            <a:ext cx="1485900" cy="2698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35398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移动与网站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的交互差异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设备尺寸不同</a:t>
            </a:r>
            <a:endParaRPr lang="zh-CN" altLang="en-US" sz="2400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47760" y="1511617"/>
          <a:ext cx="7181852" cy="1203007"/>
        </p:xfrm>
        <a:graphic>
          <a:graphicData uri="http://schemas.openxmlformats.org/drawingml/2006/table">
            <a:tbl>
              <a:tblPr/>
              <a:tblGrid>
                <a:gridCol w="3590926"/>
                <a:gridCol w="3590926"/>
              </a:tblGrid>
              <a:tr h="401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网站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移动</a:t>
                      </a:r>
                      <a:r>
                        <a:rPr lang="en-US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APP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PC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端显示器分辨率较大，但是不同的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PC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显示器分辨率不同，并且浏览器窗口还可以进行缩放操作。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移动设备的尺寸相对较小，不同移动设备的分辨率差异较大，并且移动设备支持横屏和竖屏的方向切换。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pic>
        <p:nvPicPr>
          <p:cNvPr id="13313" name="Picture 1" descr="snap115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739894"/>
            <a:ext cx="3031660" cy="227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snap37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3748967"/>
            <a:ext cx="3900489" cy="227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45771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移动与网站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的交互差异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交互方式不同</a:t>
            </a:r>
            <a:endParaRPr lang="zh-CN" altLang="en-US" sz="2400" dirty="0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147760" y="1511617"/>
          <a:ext cx="7181852" cy="1213485"/>
        </p:xfrm>
        <a:graphic>
          <a:graphicData uri="http://schemas.openxmlformats.org/drawingml/2006/table">
            <a:tbl>
              <a:tblPr/>
              <a:tblGrid>
                <a:gridCol w="3590926"/>
                <a:gridCol w="3590926"/>
              </a:tblGrid>
              <a:tr h="401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网站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移动</a:t>
                      </a:r>
                      <a:r>
                        <a:rPr lang="en-US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APP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使用鼠标或触摸板作为交互操作媒介，多采用左键点击的操作，也支持鼠标滑过、鼠标右键等操作方式。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使用手指触控移动设备屏幕进行交互操作，除了通用的点击操作之外，还支持滑动、捏合等各种复杂的手势。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pic>
        <p:nvPicPr>
          <p:cNvPr id="12293" name="Picture 5" descr="snap102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4" y="3143250"/>
            <a:ext cx="1457325" cy="2899930"/>
          </a:xfrm>
          <a:prstGeom prst="rect">
            <a:avLst/>
          </a:prstGeom>
          <a:noFill/>
        </p:spPr>
      </p:pic>
      <p:pic>
        <p:nvPicPr>
          <p:cNvPr id="12292" name="Picture 4" descr="snap102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0287" y="3162300"/>
            <a:ext cx="1457325" cy="2899930"/>
          </a:xfrm>
          <a:prstGeom prst="rect">
            <a:avLst/>
          </a:prstGeom>
          <a:noFill/>
        </p:spPr>
      </p:pic>
      <p:pic>
        <p:nvPicPr>
          <p:cNvPr id="12291" name="Picture 3" descr="snap102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0489" y="3167063"/>
            <a:ext cx="1457325" cy="2899930"/>
          </a:xfrm>
          <a:prstGeom prst="rect">
            <a:avLst/>
          </a:prstGeom>
          <a:noFill/>
        </p:spPr>
      </p:pic>
      <p:pic>
        <p:nvPicPr>
          <p:cNvPr id="12290" name="Picture 2" descr="snap102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2113" y="3186112"/>
            <a:ext cx="1442605" cy="2899930"/>
          </a:xfrm>
          <a:prstGeom prst="rect">
            <a:avLst/>
          </a:prstGeom>
          <a:noFill/>
        </p:spPr>
      </p:pic>
      <p:pic>
        <p:nvPicPr>
          <p:cNvPr id="12289" name="Picture 1" descr="snap102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29451" y="3190875"/>
            <a:ext cx="1457325" cy="2899930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562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50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938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8068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移动与网站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的交互差异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使用环境不同</a:t>
            </a:r>
            <a:endParaRPr lang="zh-CN" altLang="en-US" sz="2400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147760" y="1511617"/>
          <a:ext cx="7181852" cy="1213485"/>
        </p:xfrm>
        <a:graphic>
          <a:graphicData uri="http://schemas.openxmlformats.org/drawingml/2006/table">
            <a:tbl>
              <a:tblPr/>
              <a:tblGrid>
                <a:gridCol w="3590926"/>
                <a:gridCol w="3590926"/>
              </a:tblGrid>
              <a:tr h="401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网站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移动</a:t>
                      </a:r>
                      <a:r>
                        <a:rPr lang="en-US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APP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通常是在室内办公桌前，使用时间相对较长。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既可以长时间使用，也可以利用碎片化的时间使用，并且使用环境多样化，或坐或站或躺或行走，姿势不一。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7601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移动与网站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的交互差异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网络环境不同</a:t>
            </a:r>
            <a:endParaRPr lang="zh-CN" altLang="en-US" sz="2400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147760" y="1511617"/>
          <a:ext cx="7181852" cy="1213485"/>
        </p:xfrm>
        <a:graphic>
          <a:graphicData uri="http://schemas.openxmlformats.org/drawingml/2006/table">
            <a:tbl>
              <a:tblPr/>
              <a:tblGrid>
                <a:gridCol w="3590926"/>
                <a:gridCol w="3590926"/>
              </a:tblGrid>
              <a:tr h="401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网站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移动</a:t>
                      </a:r>
                      <a:r>
                        <a:rPr lang="en-US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APP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通常是在室内固定场所使用网站，所以网络相对稳定，且基本无需担心流量问题。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用户使用环境复杂，可能在移动过程中从通畅环境到信号较差的环境，网络可能从有到无、从快到慢。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pic>
        <p:nvPicPr>
          <p:cNvPr id="10242" name="Picture 2" descr="snap115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2" y="3340278"/>
            <a:ext cx="1502262" cy="2674759"/>
          </a:xfrm>
          <a:prstGeom prst="rect">
            <a:avLst/>
          </a:prstGeom>
          <a:noFill/>
        </p:spPr>
      </p:pic>
      <p:pic>
        <p:nvPicPr>
          <p:cNvPr id="10241" name="Picture 1" descr="snap115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6" y="3340278"/>
            <a:ext cx="1502262" cy="2674759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47" name="Picture 7" descr="snap115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612" y="3366163"/>
            <a:ext cx="1514476" cy="2686974"/>
          </a:xfrm>
          <a:prstGeom prst="rect">
            <a:avLst/>
          </a:prstGeom>
          <a:noFill/>
        </p:spPr>
      </p:pic>
      <p:pic>
        <p:nvPicPr>
          <p:cNvPr id="10246" name="Picture 6" descr="snap115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5099" y="3375688"/>
            <a:ext cx="1514476" cy="2686974"/>
          </a:xfrm>
          <a:prstGeom prst="rect">
            <a:avLst/>
          </a:prstGeom>
          <a:noFill/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654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440862" y="3003890"/>
            <a:ext cx="614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　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移动与网站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的交互差异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基于位置服务的精细度不同</a:t>
            </a:r>
            <a:endParaRPr lang="zh-CN" altLang="en-US" sz="2400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147760" y="1511617"/>
          <a:ext cx="7181852" cy="1213485"/>
        </p:xfrm>
        <a:graphic>
          <a:graphicData uri="http://schemas.openxmlformats.org/drawingml/2006/table">
            <a:tbl>
              <a:tblPr/>
              <a:tblGrid>
                <a:gridCol w="3590926"/>
                <a:gridCol w="3590926"/>
              </a:tblGrid>
              <a:tr h="401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网站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6C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移动</a:t>
                      </a:r>
                      <a:r>
                        <a:rPr lang="en-US" sz="1800" b="1" kern="100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Times New Roman"/>
                        </a:rPr>
                        <a:t>APP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DD4"/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网站中的定位功能通常只能够获取到用户当前所在的城市。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移动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</a:t>
                      </a: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应用中的定位功能可以较为精确的获取当前用户所在的具体位置。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4" y="2755726"/>
            <a:ext cx="39862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移动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可合理的利用用户的位置，给用户提供一些服务。例如，地图类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应用，可以直接搜索“我的位置”到目的地的路线；生活服务类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应用，可以查询“我的位置”附近的美食、商场、电影院等等，这样的方式省去了用户手动输入当前位置的操作，更加智能化。</a:t>
            </a:r>
            <a:endParaRPr lang="zh-CN" altLang="en-US" sz="2400" dirty="0" smtClean="0"/>
          </a:p>
        </p:txBody>
      </p:sp>
      <p:pic>
        <p:nvPicPr>
          <p:cNvPr id="9217" name="Picture 1" descr="snap115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3391238"/>
            <a:ext cx="1614488" cy="28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snap115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2262" y="3391238"/>
            <a:ext cx="1614488" cy="28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923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什么是交互与交互设计</a:t>
            </a:r>
            <a:endParaRPr lang="zh-CN" altLang="en-US" sz="2400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交互，即交流互动，其实这个词语离我们的日常生活很近，例如我们在大街上遇到熟人打个招呼，简单的几句话，搭配眼神和动作，向对方传递礼貌、亲近等诸多含义，这就可以理解为人与人之间的交互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交互设计，又称为互动设计（</a:t>
            </a:r>
            <a:r>
              <a:rPr lang="en-US" sz="2400" dirty="0" smtClean="0"/>
              <a:t>Interaction Design</a:t>
            </a:r>
            <a:r>
              <a:rPr lang="zh-CN" altLang="en-US" sz="2400" dirty="0" smtClean="0"/>
              <a:t>），是指设计人与产品或服务互动的一种机制。交互设计在于定义产品（软件、移动设备、人造环境、服务、可穿带设备以及系统的组织结构等）在特定场景下反应方式相关的界面，通过对界面和行为进行交互设计，从而可以让用户使用设置好的步骤来完成目标，这就是交互设计的目的。</a:t>
            </a:r>
            <a:endParaRPr lang="zh-CN" alt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A55752E-3F88-4471-9ED5-196AD8CB3503}"/>
              </a:ext>
            </a:extLst>
          </p:cNvPr>
          <p:cNvSpPr/>
          <p:nvPr/>
        </p:nvSpPr>
        <p:spPr>
          <a:xfrm>
            <a:off x="929541" y="2520890"/>
            <a:ext cx="7464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14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交互设计师</a:t>
            </a:r>
            <a:endParaRPr lang="zh-CN" altLang="en-US" sz="2400" dirty="0"/>
          </a:p>
        </p:txBody>
      </p:sp>
      <p:pic>
        <p:nvPicPr>
          <p:cNvPr id="21" name="图片 20" descr="snap16504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816" y="1661731"/>
            <a:ext cx="6814184" cy="4548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8524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如果说产品的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界面设计是“形”，那么交互设计就是“法”，“形”与“法”的相关融合就在于提升产品的用户体验。</a:t>
            </a:r>
            <a:endParaRPr lang="en-US" altLang="zh-CN" sz="2400" dirty="0" smtClean="0"/>
          </a:p>
        </p:txBody>
      </p:sp>
      <p:sp>
        <p:nvSpPr>
          <p:cNvPr id="9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交互设计的内容</a:t>
            </a:r>
            <a:endParaRPr lang="zh-CN" altLang="en-US" sz="2400" dirty="0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7B18035-3CAA-4EA8-B39C-4B7B229E6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28" y="2571750"/>
            <a:ext cx="7664344" cy="406985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2914250"/>
            <a:ext cx="3626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</a:rPr>
              <a:t>．</a:t>
            </a:r>
            <a:r>
              <a:rPr lang="zh-CN" altLang="en-US" sz="2800" dirty="0" smtClean="0">
                <a:solidFill>
                  <a:schemeClr val="bg1"/>
                </a:solidFill>
              </a:rPr>
              <a:t>确定需要这个功能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3828650"/>
            <a:ext cx="3985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</a:rPr>
              <a:t>．</a:t>
            </a:r>
            <a:r>
              <a:rPr lang="zh-CN" altLang="en-US" sz="2800" dirty="0" smtClean="0">
                <a:solidFill>
                  <a:schemeClr val="bg1"/>
                </a:solidFill>
              </a:rPr>
              <a:t>选择最好的表现形式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4757338"/>
            <a:ext cx="3985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3</a:t>
            </a:r>
            <a:r>
              <a:rPr lang="zh-CN" altLang="en-US" sz="2800" dirty="0" smtClean="0">
                <a:solidFill>
                  <a:schemeClr val="bg1"/>
                </a:solidFill>
              </a:rPr>
              <a:t>．</a:t>
            </a:r>
            <a:r>
              <a:rPr lang="zh-CN" altLang="en-US" sz="2800" dirty="0" smtClean="0">
                <a:solidFill>
                  <a:schemeClr val="bg1"/>
                </a:solidFill>
              </a:rPr>
              <a:t>设定功能的大致轮廓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5643163"/>
            <a:ext cx="3985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4</a:t>
            </a:r>
            <a:r>
              <a:rPr lang="zh-CN" altLang="en-US" sz="2800" dirty="0" smtClean="0">
                <a:solidFill>
                  <a:schemeClr val="bg1"/>
                </a:solidFill>
              </a:rPr>
              <a:t>．</a:t>
            </a:r>
            <a:r>
              <a:rPr lang="zh-CN" altLang="en-US" sz="2800" dirty="0" smtClean="0">
                <a:solidFill>
                  <a:schemeClr val="bg1"/>
                </a:solidFill>
              </a:rPr>
              <a:t>选择适当的交互方式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10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33432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进行交互设计时，可以充分发挥个人的想象力，使界面在方便操作的前提下更加丰富美观。但是无论怎么设计，都要遵循用户的一些习惯，例如地域文化、操作习惯等，将自己化身为用户，找到用户的习惯是非常重要的。</a:t>
            </a:r>
            <a:endParaRPr lang="en-US" altLang="zh-CN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交互设计需要遵循的习惯</a:t>
            </a:r>
            <a:endParaRPr lang="zh-CN" altLang="en-US" sz="2400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3B3CCDF-63F2-47D6-A2F1-7E9726A9A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157" y="1514476"/>
            <a:ext cx="4387592" cy="438759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4250310" y="2056994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遵循用户的文化背景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6493448" y="2056994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用户群的人体机能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4250310" y="4342993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3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坚持以用户为中心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6493448" y="4342993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4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遵循用户的浏览习惯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8513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需求分析是产品交互设计的第一步，那么需求从何而来呢</a:t>
            </a:r>
            <a:r>
              <a:rPr lang="zh-CN" altLang="en-US" sz="2400" dirty="0" smtClean="0"/>
              <a:t>？</a:t>
            </a:r>
            <a:r>
              <a:rPr lang="zh-CN" altLang="en-US" sz="2400" dirty="0" smtClean="0"/>
              <a:t>产品需求通常有两种来源，主动需求和被动</a:t>
            </a:r>
            <a:r>
              <a:rPr lang="zh-CN" altLang="en-US" sz="2400" dirty="0" smtClean="0"/>
              <a:t>需求。</a:t>
            </a:r>
            <a:endParaRPr lang="en-US" altLang="zh-CN" sz="2400" dirty="0" smtClean="0"/>
          </a:p>
        </p:txBody>
      </p:sp>
      <p:sp>
        <p:nvSpPr>
          <p:cNvPr id="15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交互设计的基本流程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产品需求分析</a:t>
            </a:r>
            <a:endParaRPr lang="zh-CN" altLang="en-US" sz="2400" dirty="0"/>
          </a:p>
        </p:txBody>
      </p:sp>
      <p:pic>
        <p:nvPicPr>
          <p:cNvPr id="17" name="图片 16" descr="snap16505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047" y="2487359"/>
            <a:ext cx="7157981" cy="208464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4870284"/>
            <a:ext cx="7900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需求分析的路径主要可以分为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个阶段，分别是：业务需求分析、用户需求分析、确认用户目标、提炼设计目标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48845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交互设计中的用户行为流程可以分为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种，渐进式、往复式、随机式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9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交互设计的基本流程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用户行为流程的分类</a:t>
            </a:r>
            <a:endParaRPr lang="zh-CN" altLang="en-US" sz="24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80FFB01-E034-41A5-BA3A-89B4E18538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0570" y="2478196"/>
            <a:ext cx="5026017" cy="366231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3464498" y="3071406"/>
            <a:ext cx="2079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1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渐进式</a:t>
            </a:r>
            <a:endParaRPr lang="zh-CN" altLang="zh-CN" sz="2800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107185" y="4728756"/>
            <a:ext cx="2079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2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往复式</a:t>
            </a:r>
            <a:endParaRPr lang="zh-CN" altLang="zh-CN" sz="2800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4750372" y="4728756"/>
            <a:ext cx="2079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3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随机式</a:t>
            </a:r>
            <a:endParaRPr lang="zh-CN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282038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=""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=""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产品信息架构设计的本质其实就是分类，当我们有意识的对产品的功能和信息内容进行分类时，其实已经开始做信息架构设计了，那怎么进行分类呢，通常我们需要考虑以下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个方面的因素。</a:t>
            </a:r>
            <a:endParaRPr lang="en-US" altLang="zh-CN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=""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交互设计的基本流程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694" y="90990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产品信息</a:t>
            </a:r>
            <a:r>
              <a:rPr lang="zh-CN" altLang="en-US" sz="2400" dirty="0" smtClean="0"/>
              <a:t>架构</a:t>
            </a:r>
            <a:endParaRPr lang="zh-CN" altLang="en-US" sz="2400" dirty="0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7B18035-3CAA-4EA8-B39C-4B7B229E6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28" y="2871788"/>
            <a:ext cx="7664344" cy="381268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3185715"/>
            <a:ext cx="3353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考虑功能的相似性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4042965"/>
            <a:ext cx="4790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考虑功能和功能之间的关系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4914503"/>
            <a:ext cx="3712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3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考虑功能的使用频率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DBB6C18-CF54-43F9-B95B-08406F61FEB7}"/>
              </a:ext>
            </a:extLst>
          </p:cNvPr>
          <p:cNvSpPr/>
          <p:nvPr/>
        </p:nvSpPr>
        <p:spPr>
          <a:xfrm>
            <a:off x="2221486" y="5757466"/>
            <a:ext cx="2662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4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系统的扩展性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1512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4436</TotalTime>
  <Words>1341</Words>
  <Application>Microsoft Office PowerPoint</Application>
  <PresentationFormat>全屏显示(4:3)</PresentationFormat>
  <Paragraphs>96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zzzzzzzzzzzzzzzzzzzz</cp:lastModifiedBy>
  <cp:revision>284</cp:revision>
  <dcterms:created xsi:type="dcterms:W3CDTF">2018-03-02T06:04:30Z</dcterms:created>
  <dcterms:modified xsi:type="dcterms:W3CDTF">2020-03-02T06:44:39Z</dcterms:modified>
</cp:coreProperties>
</file>